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1" r:id="rId3"/>
    <p:sldId id="292" r:id="rId4"/>
    <p:sldId id="257" r:id="rId5"/>
    <p:sldId id="269" r:id="rId6"/>
    <p:sldId id="258" r:id="rId7"/>
    <p:sldId id="259" r:id="rId8"/>
    <p:sldId id="270" r:id="rId9"/>
    <p:sldId id="260" r:id="rId10"/>
    <p:sldId id="261" r:id="rId11"/>
    <p:sldId id="263" r:id="rId12"/>
    <p:sldId id="265" r:id="rId13"/>
    <p:sldId id="271" r:id="rId14"/>
    <p:sldId id="268" r:id="rId15"/>
    <p:sldId id="264" r:id="rId16"/>
    <p:sldId id="266" r:id="rId17"/>
    <p:sldId id="273" r:id="rId18"/>
    <p:sldId id="267" r:id="rId19"/>
    <p:sldId id="272" r:id="rId20"/>
    <p:sldId id="274" r:id="rId21"/>
    <p:sldId id="283" r:id="rId22"/>
    <p:sldId id="284" r:id="rId23"/>
    <p:sldId id="280" r:id="rId24"/>
    <p:sldId id="282" r:id="rId25"/>
    <p:sldId id="275" r:id="rId26"/>
    <p:sldId id="279" r:id="rId27"/>
    <p:sldId id="276" r:id="rId28"/>
    <p:sldId id="296" r:id="rId29"/>
    <p:sldId id="297" r:id="rId30"/>
    <p:sldId id="277" r:id="rId31"/>
    <p:sldId id="278" r:id="rId32"/>
    <p:sldId id="294" r:id="rId33"/>
    <p:sldId id="295" r:id="rId34"/>
    <p:sldId id="298" r:id="rId35"/>
    <p:sldId id="281" r:id="rId36"/>
    <p:sldId id="285" r:id="rId37"/>
    <p:sldId id="286" r:id="rId38"/>
    <p:sldId id="287" r:id="rId39"/>
    <p:sldId id="288" r:id="rId40"/>
    <p:sldId id="289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2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99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02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08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52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91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72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52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20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48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11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7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90297-7ECB-47E6-860B-D923136D21D5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461B6-96BC-4771-AE6B-554A50F1C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3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277" y="1770433"/>
            <a:ext cx="8949446" cy="1039137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生物实验设计与统计</a:t>
            </a:r>
            <a:endParaRPr lang="zh-CN" altLang="en-US" sz="5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251169"/>
            <a:ext cx="6858000" cy="144842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姚文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venyao@qq.com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yaowen@henau.edu.cn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17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75732" y="165370"/>
            <a:ext cx="7886700" cy="61091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latin typeface="Comic Sans MS" panose="030F0702030302020204" pitchFamily="66" charset="0"/>
              </a:rPr>
              <a:t>Perl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4269" r="11737"/>
          <a:stretch/>
        </p:blipFill>
        <p:spPr>
          <a:xfrm>
            <a:off x="5704058" y="1038936"/>
            <a:ext cx="3031380" cy="4096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15" y="1038936"/>
            <a:ext cx="30480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0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105" y="102479"/>
            <a:ext cx="78867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09485"/>
            <a:ext cx="3086100" cy="1476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5750" y="3088692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http://cran.r-project.org/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5750" y="3657581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http://</a:t>
            </a:r>
            <a:r>
              <a:rPr lang="en-US" altLang="zh-CN" dirty="0" err="1">
                <a:latin typeface="Comic Sans MS" panose="030F0702030302020204" pitchFamily="66" charset="0"/>
              </a:rPr>
              <a:t>www.r-project.org</a:t>
            </a:r>
            <a:r>
              <a:rPr lang="en-US" altLang="zh-CN" dirty="0">
                <a:latin typeface="Comic Sans MS" panose="030F0702030302020204" pitchFamily="66" charset="0"/>
              </a:rPr>
              <a:t>/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0" y="1581454"/>
            <a:ext cx="3803110" cy="39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9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8" y="1513934"/>
            <a:ext cx="7559695" cy="48223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24518" y="28713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教主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21412" y="410244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Comic Sans MS" panose="030F0702030302020204" pitchFamily="66" charset="0"/>
              </a:rPr>
              <a:t>Hadley Wickham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20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1" y="167099"/>
            <a:ext cx="6477911" cy="64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6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725" y="6376640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http://</a:t>
            </a:r>
            <a:r>
              <a:rPr lang="en-US" altLang="zh-CN" dirty="0" err="1">
                <a:latin typeface="Comic Sans MS" panose="030F0702030302020204" pitchFamily="66" charset="0"/>
              </a:rPr>
              <a:t>adv-r.had.co.nz</a:t>
            </a:r>
            <a:r>
              <a:rPr lang="en-US" altLang="zh-CN" dirty="0">
                <a:latin typeface="Comic Sans MS" panose="030F0702030302020204" pitchFamily="66" charset="0"/>
              </a:rPr>
              <a:t>/</a:t>
            </a:r>
            <a:r>
              <a:rPr lang="en-US" altLang="zh-CN" dirty="0" err="1">
                <a:latin typeface="Comic Sans MS" panose="030F0702030302020204" pitchFamily="66" charset="0"/>
              </a:rPr>
              <a:t>Vocabulary.html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28650" y="44108"/>
            <a:ext cx="78867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base</a:t>
            </a:r>
            <a:r>
              <a:rPr lang="en-US" altLang="zh-CN" dirty="0" smtClean="0">
                <a:latin typeface="Comic Sans MS" panose="030F0702030302020204" pitchFamily="66" charset="0"/>
              </a:rPr>
              <a:t> &amp; </a:t>
            </a:r>
            <a:r>
              <a:rPr lang="en-US" altLang="zh-CN" dirty="0" err="1" smtClean="0">
                <a:latin typeface="Comic Sans MS" panose="030F0702030302020204" pitchFamily="66" charset="0"/>
              </a:rPr>
              <a:t>utils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5" y="1364808"/>
            <a:ext cx="2752725" cy="3648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646" y="1382436"/>
            <a:ext cx="2390775" cy="3952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492" y="1364808"/>
            <a:ext cx="2552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23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28650" y="44108"/>
            <a:ext cx="78867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p</a:t>
            </a:r>
            <a:r>
              <a:rPr lang="en-US" altLang="zh-CN" dirty="0" smtClean="0">
                <a:latin typeface="Comic Sans MS" panose="030F0702030302020204" pitchFamily="66" charset="0"/>
              </a:rPr>
              <a:t>lyr &amp; </a:t>
            </a:r>
            <a:r>
              <a:rPr lang="en-US" altLang="zh-CN" dirty="0" err="1" smtClean="0">
                <a:latin typeface="Comic Sans MS" panose="030F0702030302020204" pitchFamily="66" charset="0"/>
              </a:rPr>
              <a:t>dplyr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3" y="1330759"/>
            <a:ext cx="6086475" cy="1676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3" y="3142437"/>
            <a:ext cx="6677025" cy="1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779925"/>
            <a:ext cx="41910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2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4108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err="1" smtClean="0">
                <a:latin typeface="Comic Sans MS" panose="030F0702030302020204" pitchFamily="66" charset="0"/>
              </a:rPr>
              <a:t>reshape2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650" y="1293779"/>
            <a:ext cx="779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m</a:t>
            </a:r>
            <a:r>
              <a:rPr lang="en-US" altLang="zh-CN" dirty="0" smtClean="0">
                <a:latin typeface="Comic Sans MS" panose="030F0702030302020204" pitchFamily="66" charset="0"/>
              </a:rPr>
              <a:t>elt</a:t>
            </a:r>
          </a:p>
          <a:p>
            <a:r>
              <a:rPr lang="en-US" altLang="zh-CN" dirty="0" err="1">
                <a:latin typeface="Comic Sans MS" panose="030F0702030302020204" pitchFamily="66" charset="0"/>
              </a:rPr>
              <a:t>d</a:t>
            </a:r>
            <a:r>
              <a:rPr lang="en-US" altLang="zh-CN" dirty="0" err="1" smtClean="0">
                <a:latin typeface="Comic Sans MS" panose="030F0702030302020204" pitchFamily="66" charset="0"/>
              </a:rPr>
              <a:t>cast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err="1" smtClean="0">
                <a:latin typeface="Comic Sans MS" panose="030F0702030302020204" pitchFamily="66" charset="0"/>
              </a:rPr>
              <a:t>acast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93779"/>
            <a:ext cx="4229100" cy="2495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09" y="3291682"/>
            <a:ext cx="37433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1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92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err="1" smtClean="0">
                <a:latin typeface="Comic Sans MS" panose="030F0702030302020204" pitchFamily="66" charset="0"/>
              </a:rPr>
              <a:t>data.table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7" y="974083"/>
            <a:ext cx="5722599" cy="47256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2" y="4176891"/>
            <a:ext cx="7495972" cy="26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92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err="1" smtClean="0">
                <a:latin typeface="Comic Sans MS" panose="030F0702030302020204" pitchFamily="66" charset="0"/>
              </a:rPr>
              <a:t>Biostrings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7" y="1048657"/>
            <a:ext cx="5301855" cy="569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8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92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omic Sans MS" panose="030F0702030302020204" pitchFamily="66" charset="0"/>
              </a:rPr>
              <a:t>IRanges &amp; </a:t>
            </a:r>
            <a:r>
              <a:rPr lang="en-US" altLang="zh-CN" dirty="0" err="1" smtClean="0">
                <a:latin typeface="Comic Sans MS" panose="030F0702030302020204" pitchFamily="66" charset="0"/>
              </a:rPr>
              <a:t>GenomicRanges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0" y="1340487"/>
            <a:ext cx="5162550" cy="5095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58000" y="3703758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latin typeface="Comic Sans MS" panose="030F0702030302020204" pitchFamily="66" charset="0"/>
              </a:rPr>
              <a:t>bedtools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5" y="0"/>
            <a:ext cx="8441072" cy="3376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0" y="3609430"/>
            <a:ext cx="8451707" cy="31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97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274" y="104293"/>
            <a:ext cx="8978630" cy="97221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 smtClean="0">
                <a:latin typeface="Comic Sans MS" panose="030F0702030302020204" pitchFamily="66" charset="0"/>
              </a:rPr>
              <a:t>Graphics &amp; lattice &amp; grid &amp; </a:t>
            </a:r>
            <a:r>
              <a:rPr lang="en-US" altLang="zh-CN" sz="3600" dirty="0" err="1" smtClean="0">
                <a:latin typeface="Comic Sans MS" panose="030F0702030302020204" pitchFamily="66" charset="0"/>
              </a:rPr>
              <a:t>ggplot2</a:t>
            </a:r>
            <a:endParaRPr lang="zh-CN" altLang="en-US" sz="3600" dirty="0">
              <a:latin typeface="Comic Sans MS" panose="030F0702030302020204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005" y="6435870"/>
            <a:ext cx="712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http://jackycode.github.io/blog/2014/06/08/plotting-system/</a:t>
            </a:r>
          </a:p>
        </p:txBody>
      </p:sp>
      <p:sp>
        <p:nvSpPr>
          <p:cNvPr id="4" name="矩形 3"/>
          <p:cNvSpPr/>
          <p:nvPr/>
        </p:nvSpPr>
        <p:spPr>
          <a:xfrm>
            <a:off x="214005" y="1123967"/>
            <a:ext cx="87451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在</a:t>
            </a:r>
            <a:r>
              <a:rPr lang="en-US" altLang="zh-CN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R</a:t>
            </a:r>
            <a:r>
              <a:rPr lang="zh-CN" altLang="en-US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中存在四套绘图系统，分别是：</a:t>
            </a:r>
            <a:r>
              <a:rPr lang="zh-CN" altLang="en-US" sz="1600" b="1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基础绘图系统</a:t>
            </a:r>
            <a:r>
              <a:rPr lang="en-US" altLang="zh-CN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(The Base Plotting System)</a:t>
            </a:r>
            <a:r>
              <a:rPr lang="zh-CN" altLang="en-US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、</a:t>
            </a:r>
            <a:r>
              <a:rPr lang="en-US" altLang="zh-CN" sz="1600" b="1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grid</a:t>
            </a:r>
            <a:r>
              <a:rPr lang="zh-CN" altLang="en-US" sz="1600" b="1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图形系统</a:t>
            </a:r>
            <a:r>
              <a:rPr lang="zh-CN" altLang="en-US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、</a:t>
            </a:r>
            <a:r>
              <a:rPr lang="en-US" altLang="zh-CN" sz="1600" b="1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Lattice</a:t>
            </a:r>
            <a:r>
              <a:rPr lang="zh-CN" altLang="en-US" sz="1600" b="1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绘图系统</a:t>
            </a:r>
            <a:r>
              <a:rPr lang="en-US" altLang="zh-CN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(The Lattice System)</a:t>
            </a:r>
            <a:r>
              <a:rPr lang="zh-CN" altLang="en-US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以及</a:t>
            </a:r>
            <a:r>
              <a:rPr lang="en-US" altLang="zh-CN" sz="1600" b="1" dirty="0" err="1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ggplot2</a:t>
            </a:r>
            <a:r>
              <a:rPr lang="zh-CN" altLang="en-US" sz="1600" b="1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绘图系统</a:t>
            </a:r>
            <a:r>
              <a:rPr lang="en-US" altLang="zh-CN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(The </a:t>
            </a:r>
            <a:r>
              <a:rPr lang="en-US" altLang="zh-CN" sz="1600" dirty="0" err="1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ggplot2</a:t>
            </a:r>
            <a:r>
              <a:rPr lang="en-US" altLang="zh-CN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 System)</a:t>
            </a:r>
            <a:r>
              <a:rPr lang="zh-CN" altLang="en-US" sz="1600" dirty="0">
                <a:solidFill>
                  <a:srgbClr val="333333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。</a:t>
            </a:r>
            <a:endParaRPr lang="zh-CN" altLang="en-US" sz="1600" dirty="0"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5" y="1847452"/>
            <a:ext cx="5867400" cy="1438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5" y="3529043"/>
            <a:ext cx="6010275" cy="1457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5" y="5057918"/>
            <a:ext cx="6638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81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274" y="104293"/>
            <a:ext cx="8978630" cy="97221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 smtClean="0">
                <a:latin typeface="Comic Sans MS" panose="030F0702030302020204" pitchFamily="66" charset="0"/>
              </a:rPr>
              <a:t>Graphics &amp; lattice &amp; grid &amp; </a:t>
            </a:r>
            <a:r>
              <a:rPr lang="en-US" altLang="zh-CN" sz="3600" dirty="0" err="1" smtClean="0">
                <a:latin typeface="Comic Sans MS" panose="030F0702030302020204" pitchFamily="66" charset="0"/>
              </a:rPr>
              <a:t>ggplot2</a:t>
            </a:r>
            <a:endParaRPr lang="zh-CN" altLang="en-US" sz="3600" dirty="0">
              <a:latin typeface="Comic Sans MS" panose="030F0702030302020204" pitchFamily="66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5" y="1355184"/>
            <a:ext cx="7696200" cy="4400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43609" y="621597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grid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68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274" y="104293"/>
            <a:ext cx="8978630" cy="97221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 smtClean="0">
                <a:latin typeface="Comic Sans MS" panose="030F0702030302020204" pitchFamily="66" charset="0"/>
              </a:rPr>
              <a:t>Graphics &amp; lattice &amp; grid &amp; </a:t>
            </a:r>
            <a:r>
              <a:rPr lang="en-US" altLang="zh-CN" sz="3600" dirty="0" err="1" smtClean="0">
                <a:latin typeface="Comic Sans MS" panose="030F0702030302020204" pitchFamily="66" charset="0"/>
              </a:rPr>
              <a:t>ggplot2</a:t>
            </a:r>
            <a:endParaRPr lang="zh-CN" altLang="en-US" sz="3600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4" y="1076506"/>
            <a:ext cx="7198748" cy="55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7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5" y="221102"/>
            <a:ext cx="3771900" cy="56959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6315" y="5917052"/>
            <a:ext cx="380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adv-r.had.co.nz</a:t>
            </a:r>
            <a:r>
              <a:rPr lang="en-US" altLang="zh-CN" dirty="0"/>
              <a:t>/</a:t>
            </a:r>
            <a:r>
              <a:rPr lang="en-US" altLang="zh-CN" dirty="0" err="1"/>
              <a:t>Subsetting.html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92" y="221102"/>
            <a:ext cx="3524250" cy="5619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28035" y="6101718"/>
            <a:ext cx="3424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</a:t>
            </a:r>
            <a:r>
              <a:rPr lang="en-US" altLang="zh-CN" dirty="0" err="1"/>
              <a:t>hadley</a:t>
            </a:r>
            <a:r>
              <a:rPr lang="en-US" altLang="zh-CN" dirty="0"/>
              <a:t>/</a:t>
            </a:r>
            <a:r>
              <a:rPr lang="en-US" altLang="zh-CN" dirty="0" err="1"/>
              <a:t>adv</a:t>
            </a:r>
            <a:r>
              <a:rPr lang="en-US" altLang="zh-CN" dirty="0"/>
              <a:t>-r/edit/master/</a:t>
            </a:r>
            <a:r>
              <a:rPr lang="en-US" altLang="zh-CN" dirty="0" err="1"/>
              <a:t>Subsetting.rmd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536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5107" y="194554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Comic Sans MS" panose="030F0702030302020204" pitchFamily="66" charset="0"/>
              </a:rPr>
              <a:t>Create your own R package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828676"/>
            <a:ext cx="5474038" cy="2023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916649"/>
            <a:ext cx="5347578" cy="19481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4929427"/>
            <a:ext cx="5295800" cy="19285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67336" y="3521396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Comic Sans MS" panose="030F0702030302020204" pitchFamily="66" charset="0"/>
              </a:rPr>
              <a:t>R</a:t>
            </a:r>
            <a:endParaRPr lang="zh-CN" altLang="en-US" sz="3200" dirty="0">
              <a:latin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7336" y="530157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Comic Sans MS" panose="030F0702030302020204" pitchFamily="66" charset="0"/>
              </a:rPr>
              <a:t>man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57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92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omic Sans MS" panose="030F0702030302020204" pitchFamily="66" charset="0"/>
              </a:rPr>
              <a:t>shiny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02" y="1252938"/>
            <a:ext cx="8753196" cy="50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42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92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omic Sans MS" panose="030F0702030302020204" pitchFamily="66" charset="0"/>
              </a:rPr>
              <a:t>shiny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2" y="1249499"/>
            <a:ext cx="8782659" cy="508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9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924"/>
            <a:ext cx="7886700" cy="1325563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omic Sans MS" panose="030F0702030302020204" pitchFamily="66" charset="0"/>
              </a:rPr>
              <a:t>shiny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1" b="11634"/>
          <a:stretch/>
        </p:blipFill>
        <p:spPr>
          <a:xfrm>
            <a:off x="104143" y="1692611"/>
            <a:ext cx="8935714" cy="48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02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6381328"/>
            <a:ext cx="2961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http://funricegenes.ncpgr.cn/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20688"/>
            <a:ext cx="8928992" cy="45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8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76672"/>
            <a:ext cx="8897561" cy="37444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3568" y="5013176"/>
            <a:ext cx="276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http://shinycircos.ncpgr.cn/</a:t>
            </a:r>
          </a:p>
        </p:txBody>
      </p:sp>
    </p:spTree>
    <p:extLst>
      <p:ext uri="{BB962C8B-B14F-4D97-AF65-F5344CB8AC3E}">
        <p14:creationId xmlns:p14="http://schemas.microsoft.com/office/powerpoint/2010/main" val="342412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0" y="518688"/>
            <a:ext cx="6840760" cy="28292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90" y="3709773"/>
            <a:ext cx="6984776" cy="27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48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7" y="850663"/>
            <a:ext cx="58674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58766" y="160665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文学化编程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6" y="2756987"/>
            <a:ext cx="1359526" cy="5852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36196" y="278801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latin typeface="Comic Sans MS" panose="030F0702030302020204" pitchFamily="66" charset="0"/>
              </a:rPr>
              <a:t>Ctex</a:t>
            </a:r>
            <a:endParaRPr lang="en-US" altLang="zh-CN" sz="2800" dirty="0" smtClean="0">
              <a:latin typeface="Comic Sans MS" panose="030F0702030302020204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2101" y="6345145"/>
            <a:ext cx="6313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http://</a:t>
            </a:r>
            <a:r>
              <a:rPr lang="en-US" altLang="zh-CN" dirty="0" err="1">
                <a:latin typeface="Comic Sans MS" panose="030F0702030302020204" pitchFamily="66" charset="0"/>
              </a:rPr>
              <a:t>yihui.name</a:t>
            </a:r>
            <a:r>
              <a:rPr lang="en-US" altLang="zh-CN" dirty="0">
                <a:latin typeface="Comic Sans MS" panose="030F0702030302020204" pitchFamily="66" charset="0"/>
              </a:rPr>
              <a:t>/</a:t>
            </a:r>
            <a:r>
              <a:rPr lang="en-US" altLang="zh-CN" dirty="0" err="1">
                <a:latin typeface="Comic Sans MS" panose="030F0702030302020204" pitchFamily="66" charset="0"/>
              </a:rPr>
              <a:t>cn</a:t>
            </a:r>
            <a:r>
              <a:rPr lang="en-US" altLang="zh-CN" dirty="0">
                <a:latin typeface="Comic Sans MS" panose="030F0702030302020204" pitchFamily="66" charset="0"/>
              </a:rPr>
              <a:t>/2014/01/literate-programming/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13634" y="28891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omic Sans MS" panose="030F0702030302020204" pitchFamily="66" charset="0"/>
              </a:rPr>
              <a:t>Knitr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70287" y="2908251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mic Sans MS" panose="030F0702030302020204" pitchFamily="66" charset="0"/>
              </a:rPr>
              <a:t>Sweave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7219" y="419262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Markdown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36196" y="419262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omic Sans MS" panose="030F0702030302020204" pitchFamily="66" charset="0"/>
              </a:rPr>
              <a:t>Rmarkdown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833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469" b="46434"/>
          <a:stretch/>
        </p:blipFill>
        <p:spPr>
          <a:xfrm>
            <a:off x="117949" y="515566"/>
            <a:ext cx="3771900" cy="27626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496" y="282203"/>
            <a:ext cx="4953000" cy="2590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033" y="3847288"/>
            <a:ext cx="4733925" cy="278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49" y="4445893"/>
            <a:ext cx="3933821" cy="15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7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8" y="123741"/>
            <a:ext cx="7930078" cy="3320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9" y="3444612"/>
            <a:ext cx="7791855" cy="331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4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6" y="79619"/>
            <a:ext cx="7900258" cy="66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22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6381328"/>
            <a:ext cx="310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https://funricegenes.github.io/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76672"/>
            <a:ext cx="6838095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8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68103" y="189848"/>
            <a:ext cx="4256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版本控制 </a:t>
            </a:r>
            <a:r>
              <a:rPr lang="en-US" altLang="zh-CN" sz="2800" dirty="0" smtClean="0">
                <a:latin typeface="Comic Sans MS" panose="030F0702030302020204" pitchFamily="66" charset="0"/>
                <a:ea typeface="华文新魏" panose="02010800040101010101" pitchFamily="2" charset="-122"/>
              </a:rPr>
              <a:t>version control</a:t>
            </a:r>
            <a:endParaRPr lang="zh-CN" altLang="en-US" sz="2800" dirty="0"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316" y="1264596"/>
            <a:ext cx="12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Svn</a:t>
            </a:r>
            <a:r>
              <a:rPr lang="en-US" altLang="zh-CN" dirty="0" smtClean="0"/>
              <a:t>  &amp;&amp; Git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2" y="1891465"/>
            <a:ext cx="5048250" cy="257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464" y="1891465"/>
            <a:ext cx="3762375" cy="2495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822" y="4941651"/>
            <a:ext cx="3396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git status</a:t>
            </a:r>
          </a:p>
          <a:p>
            <a:r>
              <a:rPr lang="en-US" altLang="zh-CN" dirty="0"/>
              <a:t>g</a:t>
            </a:r>
            <a:r>
              <a:rPr lang="en-US" altLang="zh-CN" dirty="0" smtClean="0"/>
              <a:t>it add –A</a:t>
            </a:r>
          </a:p>
          <a:p>
            <a:r>
              <a:rPr lang="en-US" altLang="zh-CN" dirty="0"/>
              <a:t>g</a:t>
            </a:r>
            <a:r>
              <a:rPr lang="en-US" altLang="zh-CN" dirty="0" smtClean="0"/>
              <a:t>it commit –m “fix bugs in </a:t>
            </a:r>
            <a:r>
              <a:rPr lang="en-US" altLang="zh-CN" dirty="0" err="1" smtClean="0"/>
              <a:t>read.R</a:t>
            </a:r>
            <a:r>
              <a:rPr lang="en-US" altLang="zh-CN" dirty="0" smtClean="0"/>
              <a:t>”</a:t>
            </a:r>
          </a:p>
          <a:p>
            <a:r>
              <a:rPr lang="en-US" altLang="zh-CN" dirty="0"/>
              <a:t>g</a:t>
            </a:r>
            <a:r>
              <a:rPr lang="en-US" altLang="zh-CN" dirty="0" smtClean="0"/>
              <a:t>it push origin master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64221" y="516394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Github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64221" y="5772648"/>
            <a:ext cx="84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Gitcafe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594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" y="1038023"/>
            <a:ext cx="8791170" cy="53139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49901" y="160666"/>
            <a:ext cx="1988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</a:rPr>
              <a:t>social coding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97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8" y="72073"/>
            <a:ext cx="2919568" cy="48902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76" y="72073"/>
            <a:ext cx="4396173" cy="37802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045" y="3852356"/>
            <a:ext cx="4888332" cy="2920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1752" y="5176601"/>
            <a:ext cx="11015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Dropbox</a:t>
            </a: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Or</a:t>
            </a:r>
          </a:p>
          <a:p>
            <a:endParaRPr lang="en-US" altLang="zh-CN" dirty="0" smtClean="0"/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坚果云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02438" y="56844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增量更新</a:t>
            </a:r>
            <a:endParaRPr lang="zh-CN" altLang="en-US" sz="24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0666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4" y="143347"/>
            <a:ext cx="6692511" cy="37401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40" y="3979188"/>
            <a:ext cx="4391007" cy="14299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340" y="5672376"/>
            <a:ext cx="4276725" cy="10317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472" y="4694171"/>
            <a:ext cx="11560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  <a:ea typeface="华文新魏" panose="02010800040101010101" pitchFamily="2" charset="-122"/>
              </a:rPr>
              <a:t>Evernote</a:t>
            </a:r>
          </a:p>
          <a:p>
            <a:endParaRPr lang="en-US" altLang="zh-CN" dirty="0" smtClean="0">
              <a:latin typeface="Comic Sans MS" panose="030F0702030302020204" pitchFamily="66" charset="0"/>
              <a:ea typeface="华文新魏" panose="02010800040101010101" pitchFamily="2" charset="-122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  <a:ea typeface="华文新魏" panose="02010800040101010101" pitchFamily="2" charset="-122"/>
              </a:rPr>
              <a:t>Or</a:t>
            </a:r>
          </a:p>
          <a:p>
            <a:endParaRPr lang="en-US" altLang="zh-CN" dirty="0" smtClean="0"/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为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知笔记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057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4" y="1202784"/>
            <a:ext cx="8800289" cy="543417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83916" y="219032"/>
            <a:ext cx="1640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latin typeface="Comic Sans MS" panose="030F0702030302020204" pitchFamily="66" charset="0"/>
              </a:rPr>
              <a:t>XLSTAT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4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3" y="474441"/>
            <a:ext cx="3171825" cy="2428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171" y="346446"/>
            <a:ext cx="2924175" cy="6048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850" y="4199860"/>
            <a:ext cx="30572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t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测验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方差分析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连锁分析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全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基因组关联分析</a:t>
            </a: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505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8" y="1353361"/>
            <a:ext cx="8767884" cy="44540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71127" y="287125"/>
            <a:ext cx="14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Comic Sans MS" panose="030F0702030302020204" pitchFamily="66" charset="0"/>
              </a:rPr>
              <a:t>RExcel</a:t>
            </a:r>
            <a:endParaRPr lang="zh-CN" alt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92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594" y="2442927"/>
            <a:ext cx="1091995" cy="1091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16" y="4133063"/>
            <a:ext cx="1145153" cy="8699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2" y="4718473"/>
            <a:ext cx="1642912" cy="834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12658" t="6764" r="11057" b="27330"/>
          <a:stretch/>
        </p:blipFill>
        <p:spPr>
          <a:xfrm>
            <a:off x="117986" y="5762765"/>
            <a:ext cx="2812026" cy="816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l="5362" t="32458" r="3766" b="43066"/>
          <a:stretch/>
        </p:blipFill>
        <p:spPr>
          <a:xfrm>
            <a:off x="3689402" y="6126559"/>
            <a:ext cx="2241755" cy="4522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82" y="3043017"/>
            <a:ext cx="1358235" cy="5821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060" y="5652900"/>
            <a:ext cx="832219" cy="8359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0547" y="5562890"/>
            <a:ext cx="1182022" cy="10159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0"/>
          <a:srcRect l="45843"/>
          <a:stretch/>
        </p:blipFill>
        <p:spPr>
          <a:xfrm>
            <a:off x="294706" y="492211"/>
            <a:ext cx="1352011" cy="10402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1"/>
          <a:srcRect l="13247" t="18443" r="13965" b="42814"/>
          <a:stretch/>
        </p:blipFill>
        <p:spPr>
          <a:xfrm>
            <a:off x="2724809" y="101642"/>
            <a:ext cx="2703871" cy="143550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56794" y="2972915"/>
            <a:ext cx="1467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Mathematics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89402" y="2812697"/>
            <a:ext cx="1634460" cy="12039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6244" y="315795"/>
            <a:ext cx="2883035" cy="12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2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29" y="116733"/>
            <a:ext cx="7886700" cy="787939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omic Sans MS" panose="030F0702030302020204" pitchFamily="66" charset="0"/>
              </a:rPr>
              <a:t>Shell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75"/>
          <a:stretch/>
        </p:blipFill>
        <p:spPr>
          <a:xfrm>
            <a:off x="93629" y="904672"/>
            <a:ext cx="7418494" cy="58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3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" y="846206"/>
            <a:ext cx="7591020" cy="56969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2843" y="155643"/>
            <a:ext cx="147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Comic Sans MS" panose="030F0702030302020204" pitchFamily="66" charset="0"/>
              </a:rPr>
              <a:t>ubuntu</a:t>
            </a:r>
            <a:endParaRPr lang="zh-CN" alt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49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8" y="1129221"/>
            <a:ext cx="8621949" cy="53887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17614" y="257942"/>
            <a:ext cx="147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atin typeface="Comic Sans MS" panose="030F0702030302020204" pitchFamily="66" charset="0"/>
              </a:rPr>
              <a:t>Cygwin</a:t>
            </a:r>
            <a:endParaRPr lang="zh-CN" alt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22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0" y="1046128"/>
            <a:ext cx="2266950" cy="4610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476" y="1046128"/>
            <a:ext cx="5638800" cy="4772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7668" y="53502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omic Sans MS" panose="030F0702030302020204" pitchFamily="66" charset="0"/>
              </a:rPr>
              <a:t>Rtools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28034" y="554317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Git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</TotalTime>
  <Words>235</Words>
  <Application>Microsoft Office PowerPoint</Application>
  <PresentationFormat>全屏显示(4:3)</PresentationFormat>
  <Paragraphs>79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华文新魏</vt:lpstr>
      <vt:lpstr>宋体</vt:lpstr>
      <vt:lpstr>Arial</vt:lpstr>
      <vt:lpstr>Calibri</vt:lpstr>
      <vt:lpstr>Calibri Light</vt:lpstr>
      <vt:lpstr>Comic Sans MS</vt:lpstr>
      <vt:lpstr>Times New Roman</vt:lpstr>
      <vt:lpstr>Office 主题</vt:lpstr>
      <vt:lpstr>生物实验设计与统计</vt:lpstr>
      <vt:lpstr>PowerPoint 演示文稿</vt:lpstr>
      <vt:lpstr>PowerPoint 演示文稿</vt:lpstr>
      <vt:lpstr>PowerPoint 演示文稿</vt:lpstr>
      <vt:lpstr>PowerPoint 演示文稿</vt:lpstr>
      <vt:lpstr>Shell</vt:lpstr>
      <vt:lpstr>PowerPoint 演示文稿</vt:lpstr>
      <vt:lpstr>PowerPoint 演示文稿</vt:lpstr>
      <vt:lpstr>PowerPoint 演示文稿</vt:lpstr>
      <vt:lpstr>Perl</vt:lpstr>
      <vt:lpstr>R</vt:lpstr>
      <vt:lpstr>PowerPoint 演示文稿</vt:lpstr>
      <vt:lpstr>PowerPoint 演示文稿</vt:lpstr>
      <vt:lpstr>base &amp; utils</vt:lpstr>
      <vt:lpstr>plyr &amp; dplyr</vt:lpstr>
      <vt:lpstr>reshape2</vt:lpstr>
      <vt:lpstr>data.table</vt:lpstr>
      <vt:lpstr>Biostrings</vt:lpstr>
      <vt:lpstr>IRanges &amp; GenomicRanges</vt:lpstr>
      <vt:lpstr>Graphics &amp; lattice &amp; grid &amp; ggplot2</vt:lpstr>
      <vt:lpstr>Graphics &amp; lattice &amp; grid &amp; ggplot2</vt:lpstr>
      <vt:lpstr>Graphics &amp; lattice &amp; grid &amp; ggplot2</vt:lpstr>
      <vt:lpstr>PowerPoint 演示文稿</vt:lpstr>
      <vt:lpstr>PowerPoint 演示文稿</vt:lpstr>
      <vt:lpstr>shiny</vt:lpstr>
      <vt:lpstr>shiny</vt:lpstr>
      <vt:lpstr>shiny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 Yao</dc:creator>
  <cp:lastModifiedBy>Yao Wen</cp:lastModifiedBy>
  <cp:revision>149</cp:revision>
  <dcterms:created xsi:type="dcterms:W3CDTF">2015-07-03T03:00:52Z</dcterms:created>
  <dcterms:modified xsi:type="dcterms:W3CDTF">2018-03-07T03:44:36Z</dcterms:modified>
</cp:coreProperties>
</file>